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147483317" r:id="rId2"/>
    <p:sldId id="2147483316" r:id="rId3"/>
    <p:sldId id="2147483315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49466C-D90C-44E0-B7F4-EF83CB8ABF32}" v="18" dt="2025-02-17T12:09:13.5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09" autoAdjust="0"/>
    <p:restoredTop sz="94574"/>
  </p:normalViewPr>
  <p:slideViewPr>
    <p:cSldViewPr snapToGrid="0">
      <p:cViewPr varScale="1">
        <p:scale>
          <a:sx n="241" d="100"/>
          <a:sy n="241" d="100"/>
        </p:scale>
        <p:origin x="19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0B27D3-C711-FC49-99DC-59131CA284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68363" y="2395581"/>
            <a:ext cx="10448925" cy="867281"/>
          </a:xfrm>
        </p:spPr>
        <p:txBody>
          <a:bodyPr tIns="72000" anchor="t" anchorCtr="0">
            <a:noAutofit/>
          </a:bodyPr>
          <a:lstStyle>
            <a:lvl1pPr algn="ctr">
              <a:lnSpc>
                <a:spcPct val="100000"/>
              </a:lnSpc>
              <a:defRPr sz="5400" b="0" i="0">
                <a:solidFill>
                  <a:schemeClr val="tx1"/>
                </a:solidFill>
                <a:latin typeface="Tiempos Text Regular" panose="02020503060303060403" pitchFamily="18" charset="77"/>
              </a:defRPr>
            </a:lvl1pPr>
          </a:lstStyle>
          <a:p>
            <a:r>
              <a:rPr lang="de-DE"/>
              <a:t>Hier Titel einfügen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2492AFC-D51D-F74C-BB5C-4C52C42D9EB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68363" y="3106612"/>
            <a:ext cx="10448925" cy="889983"/>
          </a:xfrm>
        </p:spPr>
        <p:txBody>
          <a:bodyPr wrap="square" tIns="540000" bIns="0">
            <a:spAutoFit/>
          </a:bodyPr>
          <a:lstStyle>
            <a:lvl1pPr marL="0" indent="0" algn="ctr">
              <a:spcBef>
                <a:spcPts val="0"/>
              </a:spcBef>
              <a:buNone/>
              <a:defRPr sz="2000"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13. Januar 2022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ED8152E-3F5F-BD40-8392-35F832A1EF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68363" y="1950336"/>
            <a:ext cx="10448925" cy="344710"/>
          </a:xfrm>
        </p:spPr>
        <p:txBody>
          <a:bodyPr tIns="0" bIns="0"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i="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de-DE"/>
              <a:t>Kunde/</a:t>
            </a:r>
            <a:r>
              <a:rPr lang="de-DE" err="1"/>
              <a:t>Overline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3231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3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42C366E-6778-4E42-BBF1-80AB5E6F77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6056C-C3EC-364A-94C0-CE2334374CA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5C635BF-9A52-3D46-8CA2-2FD7C431F58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2900" y="799617"/>
            <a:ext cx="9677400" cy="313121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600" b="1" i="0">
                <a:latin typeface="Replica Std" panose="020B0504020101020102" pitchFamily="34" charset="77"/>
              </a:defRPr>
            </a:lvl1pPr>
          </a:lstStyle>
          <a:p>
            <a:pPr lvl="0"/>
            <a:r>
              <a:rPr lang="de-DE"/>
              <a:t>Optional: kurze einzeilige </a:t>
            </a:r>
            <a:r>
              <a:rPr lang="de-DE" err="1"/>
              <a:t>Subline</a:t>
            </a:r>
            <a:r>
              <a:rPr lang="de-DE"/>
              <a:t> eintragen</a:t>
            </a:r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86A6331F-BF43-824F-BD34-132A33D28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1" y="1610180"/>
            <a:ext cx="9677399" cy="4663619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F858E3A8-3666-F646-B045-350599C3B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754195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3F5841E-C3DC-8F49-AAD3-F66C034E5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54493"/>
            <a:ext cx="9677399" cy="41812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54D55DC-65B0-3849-B691-7EBF7083B7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1" y="1610180"/>
            <a:ext cx="9677399" cy="4663619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93ECD1-04A2-B743-9F05-FF6DF7CFD1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28307" y="6565231"/>
            <a:ext cx="688233" cy="1848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tx1"/>
                </a:solidFill>
                <a:latin typeface="+mn-lt"/>
              </a:defRPr>
            </a:lvl1pPr>
          </a:lstStyle>
          <a:p>
            <a:fld id="{7536056C-C3EC-364A-94C0-CE2334374C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4994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8" r:id="rId2"/>
  </p:sldLayoutIdLst>
  <p:hf hdr="0" ftr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2600" b="1" i="0" kern="1200">
          <a:solidFill>
            <a:schemeClr val="tx1"/>
          </a:solidFill>
          <a:latin typeface="Replica Std" panose="020B0504020101020102" pitchFamily="34" charset="77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20000"/>
        </a:lnSpc>
        <a:spcBef>
          <a:spcPts val="1000"/>
        </a:spcBef>
        <a:buSzPct val="90000"/>
        <a:buFont typeface="Arial" panose="020B0604020202020204" pitchFamily="34" charset="0"/>
        <a:buChar char="•"/>
        <a:tabLst/>
        <a:defRPr sz="14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lnSpc>
          <a:spcPct val="120000"/>
        </a:lnSpc>
        <a:spcBef>
          <a:spcPts val="500"/>
        </a:spcBef>
        <a:buFont typeface="Symbol" pitchFamily="2" charset="2"/>
        <a:buChar char="-"/>
        <a:tabLst/>
        <a:defRPr sz="14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180975" algn="l" defTabSz="914400" rtl="0" eaLnBrk="1" latinLnBrk="0" hangingPunct="1">
        <a:lnSpc>
          <a:spcPct val="120000"/>
        </a:lnSpc>
        <a:spcBef>
          <a:spcPts val="500"/>
        </a:spcBef>
        <a:buFont typeface="Symbol" pitchFamily="2" charset="2"/>
        <a:buChar char="-"/>
        <a:tabLst/>
        <a:defRPr sz="14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720725" indent="-180975" algn="l" defTabSz="914400" rtl="0" eaLnBrk="1" latinLnBrk="0" hangingPunct="1">
        <a:lnSpc>
          <a:spcPct val="120000"/>
        </a:lnSpc>
        <a:spcBef>
          <a:spcPts val="500"/>
        </a:spcBef>
        <a:buFont typeface="Symbol" pitchFamily="2" charset="2"/>
        <a:buChar char="-"/>
        <a:tabLst/>
        <a:defRPr sz="14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901700" indent="-184150" algn="l" defTabSz="914400" rtl="0" eaLnBrk="1" latinLnBrk="0" hangingPunct="1">
        <a:lnSpc>
          <a:spcPct val="120000"/>
        </a:lnSpc>
        <a:spcBef>
          <a:spcPts val="500"/>
        </a:spcBef>
        <a:buFont typeface="Symbol" pitchFamily="2" charset="2"/>
        <a:buChar char="-"/>
        <a:tabLst/>
        <a:defRPr sz="14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215">
          <p15:clr>
            <a:srgbClr val="F26B43"/>
          </p15:clr>
        </p15:guide>
        <p15:guide id="2" pos="7462">
          <p15:clr>
            <a:srgbClr val="F26B43"/>
          </p15:clr>
        </p15:guide>
        <p15:guide id="3" orient="horz" pos="3952">
          <p15:clr>
            <a:srgbClr val="F26B43"/>
          </p15:clr>
        </p15:guide>
        <p15:guide id="4" pos="216">
          <p15:clr>
            <a:srgbClr val="F26B43"/>
          </p15:clr>
        </p15:guide>
        <p15:guide id="5" orient="horz" pos="218">
          <p15:clr>
            <a:srgbClr val="F26B43"/>
          </p15:clr>
        </p15:guide>
        <p15:guide id="6" pos="6312">
          <p15:clr>
            <a:srgbClr val="F26B43"/>
          </p15:clr>
        </p15:guide>
        <p15:guide id="7" orient="horz" pos="1052">
          <p15:clr>
            <a:srgbClr val="F26B43"/>
          </p15:clr>
        </p15:guide>
        <p15:guide id="8">
          <p15:clr>
            <a:srgbClr val="F26B43"/>
          </p15:clr>
        </p15:guide>
        <p15:guide id="9" pos="3896">
          <p15:clr>
            <a:srgbClr val="F26B43"/>
          </p15:clr>
        </p15:guide>
        <p15:guide id="10" pos="3784">
          <p15:clr>
            <a:srgbClr val="F26B43"/>
          </p15:clr>
        </p15:guide>
        <p15:guide id="11" pos="5046">
          <p15:clr>
            <a:srgbClr val="F26B43"/>
          </p15:clr>
        </p15:guide>
        <p15:guide id="13" orient="horz" pos="2160">
          <p15:clr>
            <a:srgbClr val="F26B43"/>
          </p15:clr>
        </p15:guide>
        <p15:guide id="14" pos="547">
          <p15:clr>
            <a:srgbClr val="F26B43"/>
          </p15:clr>
        </p15:guide>
        <p15:guide id="15" pos="2632">
          <p15:clr>
            <a:srgbClr val="F26B43"/>
          </p15:clr>
        </p15:guide>
        <p15:guide id="16" pos="3659">
          <p15:clr>
            <a:srgbClr val="F26B43"/>
          </p15:clr>
        </p15:guide>
        <p15:guide id="17" pos="4022">
          <p15:clr>
            <a:srgbClr val="F26B43"/>
          </p15:clr>
        </p15:guide>
        <p15:guide id="18" pos="7129">
          <p15:clr>
            <a:srgbClr val="F26B43"/>
          </p15:clr>
        </p15:guide>
        <p15:guide id="19" orient="horz" pos="6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374A69-A03F-9C84-5E1F-862424B7A9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Sicherheitszonen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DBC5A1E-051A-0E7B-44CE-F884420522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8363" y="3106612"/>
            <a:ext cx="10448925" cy="1259315"/>
          </a:xfrm>
        </p:spPr>
        <p:txBody>
          <a:bodyPr/>
          <a:lstStyle/>
          <a:p>
            <a:r>
              <a:rPr lang="de-DE" dirty="0"/>
              <a:t>01.03.2025</a:t>
            </a:r>
            <a:br>
              <a:rPr lang="de-DE" dirty="0"/>
            </a:br>
            <a:r>
              <a:rPr lang="de-DE" dirty="0"/>
              <a:t>V0.9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1462B69-885C-5D9E-C736-00954D2861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ISO27001 Zertifizierung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6DD03F6-9179-B3C8-8D0D-2F25D24F8CA1}"/>
              </a:ext>
            </a:extLst>
          </p:cNvPr>
          <p:cNvSpPr txBox="1"/>
          <p:nvPr/>
        </p:nvSpPr>
        <p:spPr>
          <a:xfrm>
            <a:off x="1791801" y="6279232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lnSpc>
                <a:spcPct val="120000"/>
              </a:lnSpc>
              <a:spcBef>
                <a:spcPts val="1000"/>
              </a:spcBef>
            </a:pPr>
            <a:endParaRPr lang="de-DE" sz="1400" b="0" i="0" dirty="0" err="1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192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FA48F85-9706-D26F-380C-74580DE498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6056C-C3EC-364A-94C0-CE2334374CA2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8845CB0-40D3-62D3-60FA-5C16F8467A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1" y="1610180"/>
            <a:ext cx="11360149" cy="4663619"/>
          </a:xfrm>
        </p:spPr>
        <p:txBody>
          <a:bodyPr numCol="2"/>
          <a:lstStyle/>
          <a:p>
            <a:pPr marL="0" indent="0">
              <a:buNone/>
            </a:pPr>
            <a:r>
              <a:rPr lang="de-DE" dirty="0">
                <a:latin typeface="Replica Std Heavy" panose="020B0A04020101020102" pitchFamily="34" charset="0"/>
                <a:cs typeface="Replica Std Heavy" panose="020B0A04020101020102" pitchFamily="34" charset="0"/>
              </a:rPr>
              <a:t>Schutzzone 1</a:t>
            </a:r>
          </a:p>
          <a:p>
            <a:pPr>
              <a:lnSpc>
                <a:spcPct val="100000"/>
              </a:lnSpc>
            </a:pPr>
            <a:r>
              <a:rPr lang="de-DE" sz="1200" dirty="0">
                <a:highlight>
                  <a:srgbClr val="00FF00"/>
                </a:highlight>
              </a:rPr>
              <a:t>Öffentlich frei zugängliche Räume </a:t>
            </a:r>
            <a:r>
              <a:rPr lang="de-DE" sz="1200" dirty="0"/>
              <a:t>(Eingangsbereich Flur, Küche)</a:t>
            </a:r>
          </a:p>
          <a:p>
            <a:pPr>
              <a:lnSpc>
                <a:spcPct val="100000"/>
              </a:lnSpc>
            </a:pPr>
            <a:r>
              <a:rPr lang="de-DE" sz="1200" dirty="0"/>
              <a:t>Sind für alle MA &amp; Untermieter zugänglich </a:t>
            </a:r>
          </a:p>
          <a:p>
            <a:pPr>
              <a:lnSpc>
                <a:spcPct val="100000"/>
              </a:lnSpc>
            </a:pPr>
            <a:r>
              <a:rPr lang="de-DE" sz="1200" dirty="0"/>
              <a:t>Eingangstüre sowie hintere Ausgangstüren in den beiden Küchen abgeschlossen. </a:t>
            </a:r>
          </a:p>
          <a:p>
            <a:pPr>
              <a:lnSpc>
                <a:spcPct val="100000"/>
              </a:lnSpc>
            </a:pPr>
            <a:r>
              <a:rPr lang="de-DE" sz="1200" dirty="0"/>
              <a:t>Mitarbeiter &amp; Untermieter können über Schlüssel oder Zugangschip die Haupttüre öffnen </a:t>
            </a:r>
          </a:p>
          <a:p>
            <a:pPr>
              <a:lnSpc>
                <a:spcPct val="100000"/>
              </a:lnSpc>
            </a:pPr>
            <a:r>
              <a:rPr lang="de-DE" sz="1200" dirty="0"/>
              <a:t>Schlüssel der hinteren Küchentüren nur OM</a:t>
            </a:r>
          </a:p>
          <a:p>
            <a:pPr marL="0" indent="0">
              <a:buNone/>
            </a:pPr>
            <a:endParaRPr lang="de-DE" dirty="0">
              <a:latin typeface="Replica Std Heavy" panose="020B0A04020101020102" pitchFamily="34" charset="0"/>
              <a:cs typeface="Replica Std Heavy" panose="020B0A04020101020102" pitchFamily="34" charset="0"/>
            </a:endParaRPr>
          </a:p>
          <a:p>
            <a:pPr marL="0" indent="0">
              <a:buNone/>
            </a:pPr>
            <a:r>
              <a:rPr lang="de-DE" dirty="0">
                <a:latin typeface="Replica Std Heavy" panose="020B0A04020101020102" pitchFamily="34" charset="0"/>
                <a:cs typeface="Replica Std Heavy" panose="020B0A04020101020102" pitchFamily="34" charset="0"/>
              </a:rPr>
              <a:t>Schutzzone 2</a:t>
            </a:r>
          </a:p>
          <a:p>
            <a:pPr>
              <a:lnSpc>
                <a:spcPct val="100000"/>
              </a:lnSpc>
            </a:pPr>
            <a:r>
              <a:rPr lang="de-DE" sz="1200" dirty="0">
                <a:highlight>
                  <a:srgbClr val="FF00FF"/>
                </a:highlight>
              </a:rPr>
              <a:t>allgemeine Büroräumlichkeiten </a:t>
            </a:r>
            <a:r>
              <a:rPr lang="de-DE" sz="1200" dirty="0"/>
              <a:t>(Besprechungsräume, Büros)</a:t>
            </a:r>
          </a:p>
          <a:p>
            <a:pPr>
              <a:lnSpc>
                <a:spcPct val="100000"/>
              </a:lnSpc>
            </a:pPr>
            <a:r>
              <a:rPr lang="de-DE" sz="1200" dirty="0"/>
              <a:t>Sind für alle MA zugänglich sowie Besprechungsräume für Untermieter nach Rücksprache </a:t>
            </a:r>
          </a:p>
          <a:p>
            <a:pPr marL="0" indent="0">
              <a:buNone/>
            </a:pPr>
            <a:endParaRPr lang="de-DE" dirty="0">
              <a:latin typeface="Replica Std Heavy" panose="020B0A04020101020102" pitchFamily="34" charset="0"/>
              <a:cs typeface="Replica Std Heavy" panose="020B0A04020101020102" pitchFamily="34" charset="0"/>
            </a:endParaRPr>
          </a:p>
          <a:p>
            <a:pPr marL="0" indent="0">
              <a:buNone/>
            </a:pPr>
            <a:endParaRPr lang="de-DE" dirty="0">
              <a:latin typeface="Replica Std Heavy" panose="020B0A04020101020102" pitchFamily="34" charset="0"/>
              <a:cs typeface="Replica Std Heavy" panose="020B0A04020101020102" pitchFamily="34" charset="0"/>
            </a:endParaRPr>
          </a:p>
          <a:p>
            <a:pPr marL="0" indent="0">
              <a:buNone/>
            </a:pPr>
            <a:r>
              <a:rPr lang="de-DE" dirty="0">
                <a:latin typeface="Replica Std Heavy" panose="020B0A04020101020102" pitchFamily="34" charset="0"/>
                <a:cs typeface="Replica Std Heavy" panose="020B0A04020101020102" pitchFamily="34" charset="0"/>
              </a:rPr>
              <a:t>Schutzzone 3</a:t>
            </a:r>
          </a:p>
          <a:p>
            <a:pPr>
              <a:lnSpc>
                <a:spcPct val="100000"/>
              </a:lnSpc>
            </a:pPr>
            <a:r>
              <a:rPr lang="de-DE" sz="1200" dirty="0"/>
              <a:t>Datenverarbeitenden Systeme oder archivierte Informationen (z.B. </a:t>
            </a:r>
            <a:r>
              <a:rPr lang="de-DE" sz="1200" dirty="0">
                <a:highlight>
                  <a:srgbClr val="FF0000"/>
                </a:highlight>
              </a:rPr>
              <a:t>Serverräume, Archive, HR&amp;OM Büro</a:t>
            </a:r>
            <a:r>
              <a:rPr lang="de-DE" sz="1200" dirty="0"/>
              <a:t>)</a:t>
            </a:r>
          </a:p>
          <a:p>
            <a:pPr>
              <a:lnSpc>
                <a:spcPct val="100000"/>
              </a:lnSpc>
            </a:pPr>
            <a:r>
              <a:rPr lang="de-DE" sz="1200" dirty="0"/>
              <a:t>Zugang HR Büro: HR, OM &amp; GF (4 Personen) sowie Reinigungspersonal (extern)</a:t>
            </a:r>
          </a:p>
          <a:p>
            <a:pPr>
              <a:lnSpc>
                <a:spcPct val="100000"/>
              </a:lnSpc>
            </a:pPr>
            <a:r>
              <a:rPr lang="de-DE" sz="1200" dirty="0"/>
              <a:t>Zugang Serverraum: IT, OM</a:t>
            </a:r>
          </a:p>
          <a:p>
            <a:pPr>
              <a:lnSpc>
                <a:spcPct val="100000"/>
              </a:lnSpc>
            </a:pPr>
            <a:r>
              <a:rPr lang="de-DE" sz="1200" dirty="0"/>
              <a:t>Zugang Archiv: HR, OM</a:t>
            </a:r>
            <a:endParaRPr lang="de-DE" dirty="0"/>
          </a:p>
          <a:p>
            <a:pPr marL="0" indent="0">
              <a:buNone/>
            </a:pPr>
            <a:endParaRPr lang="de-DE" dirty="0">
              <a:highlight>
                <a:srgbClr val="FFFF00"/>
              </a:highlight>
              <a:latin typeface="Replica Std Heavy" panose="020B0A04020101020102" pitchFamily="34" charset="0"/>
              <a:cs typeface="Replica Std Heavy" panose="020B0A04020101020102" pitchFamily="34" charset="0"/>
            </a:endParaRPr>
          </a:p>
          <a:p>
            <a:pPr marL="0" indent="0">
              <a:buNone/>
            </a:pPr>
            <a:endParaRPr lang="de-DE" dirty="0">
              <a:highlight>
                <a:srgbClr val="FFFF00"/>
              </a:highlight>
              <a:latin typeface="Replica Std Heavy" panose="020B0A04020101020102" pitchFamily="34" charset="0"/>
              <a:cs typeface="Replica Std Heavy" panose="020B0A04020101020102" pitchFamily="34" charset="0"/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0D1ED2DA-70CA-D2FA-D0B2-7EA0CF7BB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STR | Sicherheitsperimeter </a:t>
            </a:r>
          </a:p>
        </p:txBody>
      </p:sp>
    </p:spTree>
    <p:extLst>
      <p:ext uri="{BB962C8B-B14F-4D97-AF65-F5344CB8AC3E}">
        <p14:creationId xmlns:p14="http://schemas.microsoft.com/office/powerpoint/2010/main" val="3924995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D51A12D-E49F-64FD-D4DF-C421B7A3F9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6056C-C3EC-364A-94C0-CE2334374CA2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7" name="Inhaltsplatzhalter 6" descr="Ein Bild, das Text, Diagramm, Plan, Entwurf enthält.&#10;&#10;KI-generierte Inhalte können fehlerhaft sein.">
            <a:extLst>
              <a:ext uri="{FF2B5EF4-FFF2-40B4-BE49-F238E27FC236}">
                <a16:creationId xmlns:a16="http://schemas.microsoft.com/office/drawing/2014/main" id="{342CFA1B-59F9-1299-75D2-C6257D1C14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225" y="799617"/>
            <a:ext cx="7948082" cy="5961062"/>
          </a:xfr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623D4726-DA39-9CEC-1BAA-E815169CF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STR | Untergeschoss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E9E0A22-C663-190E-36FC-BF95392A56DD}"/>
              </a:ext>
            </a:extLst>
          </p:cNvPr>
          <p:cNvSpPr txBox="1"/>
          <p:nvPr/>
        </p:nvSpPr>
        <p:spPr>
          <a:xfrm>
            <a:off x="8077200" y="4368800"/>
            <a:ext cx="971550" cy="3131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l">
              <a:lnSpc>
                <a:spcPct val="120000"/>
              </a:lnSpc>
              <a:spcBef>
                <a:spcPts val="1000"/>
              </a:spcBef>
            </a:pPr>
            <a:r>
              <a:rPr lang="de-DE" sz="1400" b="0" i="0" dirty="0">
                <a:solidFill>
                  <a:schemeClr val="tx1"/>
                </a:solidFill>
                <a:highlight>
                  <a:srgbClr val="FF00FF"/>
                </a:highlight>
                <a:latin typeface="+mn-lt"/>
              </a:rPr>
              <a:t>Büro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3A7672C-E6E2-C25C-DC79-D6E58E50F339}"/>
              </a:ext>
            </a:extLst>
          </p:cNvPr>
          <p:cNvSpPr txBox="1"/>
          <p:nvPr/>
        </p:nvSpPr>
        <p:spPr>
          <a:xfrm>
            <a:off x="7591425" y="2271087"/>
            <a:ext cx="971550" cy="3131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l">
              <a:lnSpc>
                <a:spcPct val="120000"/>
              </a:lnSpc>
              <a:spcBef>
                <a:spcPts val="1000"/>
              </a:spcBef>
            </a:pPr>
            <a:r>
              <a:rPr lang="de-DE" sz="1400" b="0" i="0" dirty="0">
                <a:solidFill>
                  <a:schemeClr val="tx1"/>
                </a:solidFill>
                <a:highlight>
                  <a:srgbClr val="FF00FF"/>
                </a:highlight>
                <a:latin typeface="+mn-lt"/>
              </a:rPr>
              <a:t>Lager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84DBB22-D3AF-EAB9-72E0-8DC0747CB5D5}"/>
              </a:ext>
            </a:extLst>
          </p:cNvPr>
          <p:cNvSpPr txBox="1"/>
          <p:nvPr/>
        </p:nvSpPr>
        <p:spPr>
          <a:xfrm>
            <a:off x="3299900" y="4309437"/>
            <a:ext cx="1285875" cy="3131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l">
              <a:lnSpc>
                <a:spcPct val="120000"/>
              </a:lnSpc>
              <a:spcBef>
                <a:spcPts val="1000"/>
              </a:spcBef>
            </a:pPr>
            <a:r>
              <a:rPr lang="de-DE" sz="1400" b="0" i="0" dirty="0">
                <a:solidFill>
                  <a:schemeClr val="tx1"/>
                </a:solidFill>
                <a:highlight>
                  <a:srgbClr val="FF00FF"/>
                </a:highlight>
                <a:latin typeface="+mn-lt"/>
              </a:rPr>
              <a:t>Heizungskeller &amp;Lager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1AEDD26-E8D6-620E-4E2E-6D41AEDE092F}"/>
              </a:ext>
            </a:extLst>
          </p:cNvPr>
          <p:cNvSpPr/>
          <p:nvPr/>
        </p:nvSpPr>
        <p:spPr>
          <a:xfrm>
            <a:off x="7804150" y="3376229"/>
            <a:ext cx="317500" cy="313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0" i="0" dirty="0" err="1">
              <a:solidFill>
                <a:schemeClr val="tx1"/>
              </a:solidFill>
              <a:latin typeface="Replica Std Light" panose="020B0404020101020102" pitchFamily="34" charset="77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3D45936-97F5-9AA5-5EFF-663BE60B43F0}"/>
              </a:ext>
            </a:extLst>
          </p:cNvPr>
          <p:cNvSpPr/>
          <p:nvPr/>
        </p:nvSpPr>
        <p:spPr>
          <a:xfrm>
            <a:off x="5759450" y="3063108"/>
            <a:ext cx="594816" cy="313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0" i="0" dirty="0" err="1">
              <a:solidFill>
                <a:schemeClr val="tx1"/>
              </a:solidFill>
              <a:latin typeface="Replica Std Light" panose="020B0404020101020102" pitchFamily="34" charset="77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C4C30AC3-2543-B0B9-9E55-2C6D4C048E1E}"/>
              </a:ext>
            </a:extLst>
          </p:cNvPr>
          <p:cNvSpPr/>
          <p:nvPr/>
        </p:nvSpPr>
        <p:spPr>
          <a:xfrm>
            <a:off x="3759200" y="3805548"/>
            <a:ext cx="342387" cy="379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0" i="0" dirty="0" err="1">
              <a:solidFill>
                <a:schemeClr val="tx1"/>
              </a:solidFill>
              <a:latin typeface="Replica Std Light" panose="020B0404020101020102" pitchFamily="34" charset="77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8A319C1-C64F-DED5-C048-BAD8D11D717E}"/>
              </a:ext>
            </a:extLst>
          </p:cNvPr>
          <p:cNvSpPr/>
          <p:nvPr/>
        </p:nvSpPr>
        <p:spPr>
          <a:xfrm>
            <a:off x="6797643" y="4055679"/>
            <a:ext cx="417304" cy="379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0" i="0" dirty="0" err="1">
              <a:solidFill>
                <a:schemeClr val="tx1"/>
              </a:solidFill>
              <a:latin typeface="Replica Std Light" panose="020B0404020101020102" pitchFamily="34" charset="77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1577320-3D8C-D5AE-FDCA-F3685BB539A4}"/>
              </a:ext>
            </a:extLst>
          </p:cNvPr>
          <p:cNvSpPr txBox="1"/>
          <p:nvPr/>
        </p:nvSpPr>
        <p:spPr>
          <a:xfrm>
            <a:off x="6413500" y="3767448"/>
            <a:ext cx="971550" cy="3131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l">
              <a:lnSpc>
                <a:spcPct val="120000"/>
              </a:lnSpc>
              <a:spcBef>
                <a:spcPts val="1000"/>
              </a:spcBef>
            </a:pPr>
            <a:r>
              <a:rPr lang="de-DE" sz="1400" b="0" i="0" dirty="0">
                <a:solidFill>
                  <a:schemeClr val="tx1"/>
                </a:solidFill>
                <a:highlight>
                  <a:srgbClr val="00FF00"/>
                </a:highlight>
                <a:latin typeface="+mn-lt"/>
              </a:rPr>
              <a:t>Flur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221DDB2-8879-2DDC-B6A3-92CAFB53ED82}"/>
              </a:ext>
            </a:extLst>
          </p:cNvPr>
          <p:cNvSpPr txBox="1"/>
          <p:nvPr/>
        </p:nvSpPr>
        <p:spPr>
          <a:xfrm>
            <a:off x="6019800" y="2208285"/>
            <a:ext cx="1111250" cy="3131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l">
              <a:lnSpc>
                <a:spcPct val="120000"/>
              </a:lnSpc>
              <a:spcBef>
                <a:spcPts val="1000"/>
              </a:spcBef>
            </a:pPr>
            <a:r>
              <a:rPr lang="de-DE" sz="1400" b="0" i="0" dirty="0">
                <a:solidFill>
                  <a:schemeClr val="bg1"/>
                </a:solidFill>
                <a:highlight>
                  <a:srgbClr val="FF0000"/>
                </a:highlight>
                <a:latin typeface="+mn-lt"/>
              </a:rPr>
              <a:t>Serverraum</a:t>
            </a:r>
          </a:p>
        </p:txBody>
      </p: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82AE3EAC-C6CF-E72F-D9C3-1C7F0F27F5F5}"/>
              </a:ext>
            </a:extLst>
          </p:cNvPr>
          <p:cNvCxnSpPr>
            <a:cxnSpLocks/>
          </p:cNvCxnSpPr>
          <p:nvPr/>
        </p:nvCxnSpPr>
        <p:spPr>
          <a:xfrm>
            <a:off x="6489700" y="3416227"/>
            <a:ext cx="30794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E2D6E172-0C87-82AC-2C93-1E8FF0EF0D8B}"/>
              </a:ext>
            </a:extLst>
          </p:cNvPr>
          <p:cNvCxnSpPr>
            <a:cxnSpLocks/>
          </p:cNvCxnSpPr>
          <p:nvPr/>
        </p:nvCxnSpPr>
        <p:spPr>
          <a:xfrm>
            <a:off x="4038600" y="3811825"/>
            <a:ext cx="3396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" name="Rechteck 2">
            <a:extLst>
              <a:ext uri="{FF2B5EF4-FFF2-40B4-BE49-F238E27FC236}">
                <a16:creationId xmlns:a16="http://schemas.microsoft.com/office/drawing/2014/main" id="{5456FA1A-03AF-98BA-C25D-42C9318A20C4}"/>
              </a:ext>
            </a:extLst>
          </p:cNvPr>
          <p:cNvSpPr/>
          <p:nvPr/>
        </p:nvSpPr>
        <p:spPr>
          <a:xfrm>
            <a:off x="6413500" y="1907628"/>
            <a:ext cx="654707" cy="3006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b="0" i="0" dirty="0" err="1">
              <a:solidFill>
                <a:schemeClr val="tx1"/>
              </a:solidFill>
              <a:latin typeface="Replica Std Light" panose="020B0404020101020102" pitchFamily="34" charset="77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35DD8DA-9BB1-B4F9-B44F-8267461B988A}"/>
              </a:ext>
            </a:extLst>
          </p:cNvPr>
          <p:cNvSpPr txBox="1"/>
          <p:nvPr/>
        </p:nvSpPr>
        <p:spPr>
          <a:xfrm>
            <a:off x="6367404" y="1932848"/>
            <a:ext cx="735724" cy="1996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lnSpc>
                <a:spcPct val="120000"/>
              </a:lnSpc>
              <a:spcBef>
                <a:spcPts val="1000"/>
              </a:spcBef>
            </a:pPr>
            <a:r>
              <a:rPr lang="de-DE" sz="700" b="0" i="0" dirty="0">
                <a:solidFill>
                  <a:schemeClr val="bg1"/>
                </a:solidFill>
                <a:latin typeface="+mn-lt"/>
              </a:rPr>
              <a:t>Serverschrank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4916B7A-8028-185E-CFFC-4F8F97983285}"/>
              </a:ext>
            </a:extLst>
          </p:cNvPr>
          <p:cNvSpPr txBox="1"/>
          <p:nvPr/>
        </p:nvSpPr>
        <p:spPr>
          <a:xfrm>
            <a:off x="4695824" y="3115879"/>
            <a:ext cx="971550" cy="3131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l">
              <a:lnSpc>
                <a:spcPct val="120000"/>
              </a:lnSpc>
              <a:spcBef>
                <a:spcPts val="1000"/>
              </a:spcBef>
            </a:pPr>
            <a:r>
              <a:rPr lang="de-DE" sz="1400" b="0" i="0" dirty="0">
                <a:solidFill>
                  <a:schemeClr val="tx1"/>
                </a:solidFill>
                <a:highlight>
                  <a:srgbClr val="00FF00"/>
                </a:highlight>
                <a:latin typeface="+mn-lt"/>
              </a:rPr>
              <a:t>Flur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88CF378-FA67-327C-F38E-D9C5D0E379AE}"/>
              </a:ext>
            </a:extLst>
          </p:cNvPr>
          <p:cNvSpPr txBox="1"/>
          <p:nvPr/>
        </p:nvSpPr>
        <p:spPr>
          <a:xfrm>
            <a:off x="2919116" y="3158066"/>
            <a:ext cx="412606" cy="218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l">
              <a:lnSpc>
                <a:spcPct val="120000"/>
              </a:lnSpc>
              <a:spcBef>
                <a:spcPts val="1000"/>
              </a:spcBef>
            </a:pPr>
            <a:r>
              <a:rPr lang="de-DE" sz="900" b="0" i="0" dirty="0">
                <a:solidFill>
                  <a:schemeClr val="tx1"/>
                </a:solidFill>
                <a:highlight>
                  <a:srgbClr val="00FF00"/>
                </a:highlight>
                <a:latin typeface="+mn-lt"/>
              </a:rPr>
              <a:t>WC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6D30DC25-0B43-9F5E-FDBC-3AFF27EBB311}"/>
              </a:ext>
            </a:extLst>
          </p:cNvPr>
          <p:cNvSpPr txBox="1"/>
          <p:nvPr/>
        </p:nvSpPr>
        <p:spPr>
          <a:xfrm>
            <a:off x="4725988" y="2186799"/>
            <a:ext cx="971550" cy="3131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l">
              <a:lnSpc>
                <a:spcPct val="120000"/>
              </a:lnSpc>
              <a:spcBef>
                <a:spcPts val="1000"/>
              </a:spcBef>
            </a:pPr>
            <a:r>
              <a:rPr lang="de-DE" sz="1400" b="0" i="0" dirty="0">
                <a:solidFill>
                  <a:schemeClr val="tx1"/>
                </a:solidFill>
                <a:highlight>
                  <a:srgbClr val="FF00FF"/>
                </a:highlight>
                <a:latin typeface="+mn-lt"/>
              </a:rPr>
              <a:t>Lager</a:t>
            </a:r>
          </a:p>
        </p:txBody>
      </p:sp>
    </p:spTree>
    <p:extLst>
      <p:ext uri="{BB962C8B-B14F-4D97-AF65-F5344CB8AC3E}">
        <p14:creationId xmlns:p14="http://schemas.microsoft.com/office/powerpoint/2010/main" val="1228615032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Light-Mode">
  <a:themeElements>
    <a:clrScheme name="Benutzerdefiniert 6">
      <a:dk1>
        <a:srgbClr val="000000"/>
      </a:dk1>
      <a:lt1>
        <a:srgbClr val="FFFFFF"/>
      </a:lt1>
      <a:dk2>
        <a:srgbClr val="C6C6C6"/>
      </a:dk2>
      <a:lt2>
        <a:srgbClr val="7C7C7C"/>
      </a:lt2>
      <a:accent1>
        <a:srgbClr val="F3F3F3"/>
      </a:accent1>
      <a:accent2>
        <a:srgbClr val="009BD7"/>
      </a:accent2>
      <a:accent3>
        <a:srgbClr val="2C50A0"/>
      </a:accent3>
      <a:accent4>
        <a:srgbClr val="5A328C"/>
      </a:accent4>
      <a:accent5>
        <a:srgbClr val="C80082"/>
      </a:accent5>
      <a:accent6>
        <a:srgbClr val="E64132"/>
      </a:accent6>
      <a:hlink>
        <a:srgbClr val="000000"/>
      </a:hlink>
      <a:folHlink>
        <a:srgbClr val="000000"/>
      </a:folHlink>
    </a:clrScheme>
    <a:fontScheme name="port-neo">
      <a:majorFont>
        <a:latin typeface="Tiempos Text Regular"/>
        <a:ea typeface=""/>
        <a:cs typeface=""/>
      </a:majorFont>
      <a:minorFont>
        <a:latin typeface="Replica Std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1400" b="0" i="0" dirty="0" err="1" smtClean="0">
            <a:solidFill>
              <a:schemeClr val="tx1"/>
            </a:solidFill>
            <a:latin typeface="Replica Std Light" panose="020B0404020101020102" pitchFamily="34" charset="77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 algn="l">
          <a:lnSpc>
            <a:spcPct val="120000"/>
          </a:lnSpc>
          <a:spcBef>
            <a:spcPts val="1000"/>
          </a:spcBef>
          <a:defRPr sz="1400" b="0" i="0" dirty="0" err="1" smtClean="0">
            <a:solidFill>
              <a:schemeClr val="tx1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ort-neo_Folienmaster_Light_Stand_Feb_2022" id="{97FD0DF9-91DB-2742-A0CC-7EA5F72B6FB0}" vid="{0ED2989A-1F40-5945-A86A-50C4BCC59E1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</Words>
  <Application>Microsoft Macintosh PowerPoint</Application>
  <PresentationFormat>Breitbild</PresentationFormat>
  <Paragraphs>34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10" baseType="lpstr">
      <vt:lpstr>Arial</vt:lpstr>
      <vt:lpstr>Replica Std</vt:lpstr>
      <vt:lpstr>Replica Std Heavy</vt:lpstr>
      <vt:lpstr>Replica Std Light</vt:lpstr>
      <vt:lpstr>Symbol</vt:lpstr>
      <vt:lpstr>Tiempos Text Regular</vt:lpstr>
      <vt:lpstr>Master Light-Mode</vt:lpstr>
      <vt:lpstr>Sicherheitszonen</vt:lpstr>
      <vt:lpstr>STR | Sicherheitsperimeter </vt:lpstr>
      <vt:lpstr>STR | Untergeschoss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Paulina März</dc:creator>
  <cp:lastModifiedBy>Murat Aygan</cp:lastModifiedBy>
  <cp:revision>7</cp:revision>
  <dcterms:created xsi:type="dcterms:W3CDTF">2025-02-13T14:46:11Z</dcterms:created>
  <dcterms:modified xsi:type="dcterms:W3CDTF">2025-08-01T12:58:36Z</dcterms:modified>
</cp:coreProperties>
</file>